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296954"/>
            <a:ext cx="4869061" cy="36355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838444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Foreign Direct Investment in India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10134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India has emerged as a global investment hub, attracting substantial foreign direct investment (FDI) over the past two decades. This presentation will delve into the sector-wise and year-wise trends of FDI in India from 2000-01 to 2016-17.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97765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985272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959197"/>
            <a:ext cx="204489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Nikhil Yadav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69782"/>
            <a:ext cx="1169598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Sector-wise FDI Analysis (2000-01 to 2016-17)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Key Sectors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sectors that have attracted the highest FDI include services, computer software and hardware, telecommunications, construction development, and trading.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Diverse Investments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3962400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FDI has flowed into a wide range of industries, reflecting India's economic diversification and the government's efforts to liberalize the investment climate.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726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Changing Landscape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composition of FDI has evolved over time, with some sectors gaining prominence while others have seen a decline in investment.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305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0379" y="3546158"/>
            <a:ext cx="5729526" cy="5845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03"/>
              </a:lnSpc>
              <a:buNone/>
            </a:pPr>
            <a:r>
              <a:rPr lang="en-US" sz="368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Top Sectors Attracting FDI</a:t>
            </a:r>
            <a:endParaRPr lang="en-US" sz="3682" dirty="0"/>
          </a:p>
        </p:txBody>
      </p:sp>
      <p:sp>
        <p:nvSpPr>
          <p:cNvPr id="6" name="Shape 2"/>
          <p:cNvSpPr/>
          <p:nvPr/>
        </p:nvSpPr>
        <p:spPr>
          <a:xfrm>
            <a:off x="1130379" y="4683085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06354" y="4779407"/>
            <a:ext cx="121325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09" dirty="0"/>
          </a:p>
        </p:txBody>
      </p:sp>
      <p:sp>
        <p:nvSpPr>
          <p:cNvPr id="8" name="Text 4"/>
          <p:cNvSpPr/>
          <p:nvPr/>
        </p:nvSpPr>
        <p:spPr>
          <a:xfrm>
            <a:off x="1814155" y="4683085"/>
            <a:ext cx="2338268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Services Sector</a:t>
            </a:r>
            <a:endParaRPr lang="en-US" sz="1841" dirty="0"/>
          </a:p>
        </p:txBody>
      </p:sp>
      <p:sp>
        <p:nvSpPr>
          <p:cNvPr id="9" name="Text 5"/>
          <p:cNvSpPr/>
          <p:nvPr/>
        </p:nvSpPr>
        <p:spPr>
          <a:xfrm>
            <a:off x="1814155" y="5101590"/>
            <a:ext cx="5395912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sector, including financial, banking, insurance, and outsourcing, has consistently been the top recipient of FDI.</a:t>
            </a:r>
            <a:endParaRPr lang="en-US" sz="1657" dirty="0"/>
          </a:p>
        </p:txBody>
      </p:sp>
      <p:sp>
        <p:nvSpPr>
          <p:cNvPr id="10" name="Shape 6"/>
          <p:cNvSpPr/>
          <p:nvPr/>
        </p:nvSpPr>
        <p:spPr>
          <a:xfrm>
            <a:off x="7420451" y="4683085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9162" y="4779407"/>
            <a:ext cx="155972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09" dirty="0"/>
          </a:p>
        </p:txBody>
      </p:sp>
      <p:sp>
        <p:nvSpPr>
          <p:cNvPr id="12" name="Text 8"/>
          <p:cNvSpPr/>
          <p:nvPr/>
        </p:nvSpPr>
        <p:spPr>
          <a:xfrm>
            <a:off x="8104227" y="4683085"/>
            <a:ext cx="3778210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Computer Software and Hardware</a:t>
            </a:r>
            <a:endParaRPr lang="en-US" sz="1841" dirty="0"/>
          </a:p>
        </p:txBody>
      </p:sp>
      <p:sp>
        <p:nvSpPr>
          <p:cNvPr id="13" name="Text 9"/>
          <p:cNvSpPr/>
          <p:nvPr/>
        </p:nvSpPr>
        <p:spPr>
          <a:xfrm>
            <a:off x="8104227" y="5101590"/>
            <a:ext cx="5395912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India's thriving technology ecosystem has drawn substantial FDI, making this sector a close second.</a:t>
            </a:r>
            <a:endParaRPr lang="en-US" sz="1657" dirty="0"/>
          </a:p>
        </p:txBody>
      </p:sp>
      <p:sp>
        <p:nvSpPr>
          <p:cNvPr id="14" name="Shape 10"/>
          <p:cNvSpPr/>
          <p:nvPr/>
        </p:nvSpPr>
        <p:spPr>
          <a:xfrm>
            <a:off x="1130379" y="622208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284923" y="6318409"/>
            <a:ext cx="164306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09" dirty="0"/>
          </a:p>
        </p:txBody>
      </p:sp>
      <p:sp>
        <p:nvSpPr>
          <p:cNvPr id="16" name="Text 12"/>
          <p:cNvSpPr/>
          <p:nvPr/>
        </p:nvSpPr>
        <p:spPr>
          <a:xfrm>
            <a:off x="1814155" y="6222087"/>
            <a:ext cx="2338268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Telecommunications</a:t>
            </a:r>
            <a:endParaRPr lang="en-US" sz="1841" dirty="0"/>
          </a:p>
        </p:txBody>
      </p:sp>
      <p:sp>
        <p:nvSpPr>
          <p:cNvPr id="17" name="Text 13"/>
          <p:cNvSpPr/>
          <p:nvPr/>
        </p:nvSpPr>
        <p:spPr>
          <a:xfrm>
            <a:off x="1814155" y="6640592"/>
            <a:ext cx="5395912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rapid growth of the telecom industry has attracted significant foreign investment over the years.</a:t>
            </a:r>
            <a:endParaRPr lang="en-US" sz="1657" dirty="0"/>
          </a:p>
        </p:txBody>
      </p:sp>
      <p:sp>
        <p:nvSpPr>
          <p:cNvPr id="18" name="Shape 14"/>
          <p:cNvSpPr/>
          <p:nvPr/>
        </p:nvSpPr>
        <p:spPr>
          <a:xfrm>
            <a:off x="7420451" y="6222087"/>
            <a:ext cx="473393" cy="473393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77852" y="6318409"/>
            <a:ext cx="158591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09"/>
              </a:lnSpc>
              <a:buNone/>
            </a:pPr>
            <a:r>
              <a:rPr lang="en-US" sz="22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209" dirty="0"/>
          </a:p>
        </p:txBody>
      </p:sp>
      <p:sp>
        <p:nvSpPr>
          <p:cNvPr id="20" name="Text 16"/>
          <p:cNvSpPr/>
          <p:nvPr/>
        </p:nvSpPr>
        <p:spPr>
          <a:xfrm>
            <a:off x="8104227" y="6222087"/>
            <a:ext cx="2962275" cy="292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84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Construction Development</a:t>
            </a:r>
            <a:endParaRPr lang="en-US" sz="1841" dirty="0"/>
          </a:p>
        </p:txBody>
      </p:sp>
      <p:sp>
        <p:nvSpPr>
          <p:cNvPr id="21" name="Text 17"/>
          <p:cNvSpPr/>
          <p:nvPr/>
        </p:nvSpPr>
        <p:spPr>
          <a:xfrm>
            <a:off x="8104227" y="6640592"/>
            <a:ext cx="5395912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1"/>
              </a:lnSpc>
              <a:buNone/>
            </a:pPr>
            <a:r>
              <a:rPr lang="en-US" sz="1657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real estate and infrastructure sectors have also been major beneficiaries of FDI inflows.</a:t>
            </a:r>
            <a:endParaRPr lang="en-US" sz="1657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8" y="1641158"/>
            <a:ext cx="4947285" cy="49472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1375" y="939403"/>
            <a:ext cx="5718691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8"/>
              </a:lnSpc>
              <a:buNone/>
            </a:pPr>
            <a:r>
              <a:rPr lang="en-US" sz="377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Trends in Sector-wise FDI</a:t>
            </a:r>
            <a:endParaRPr lang="en-US" sz="3775" dirty="0"/>
          </a:p>
        </p:txBody>
      </p:sp>
      <p:sp>
        <p:nvSpPr>
          <p:cNvPr id="7" name="Shape 2"/>
          <p:cNvSpPr/>
          <p:nvPr/>
        </p:nvSpPr>
        <p:spPr>
          <a:xfrm>
            <a:off x="6549628" y="1862018"/>
            <a:ext cx="30480" cy="5428059"/>
          </a:xfrm>
          <a:prstGeom prst="roundRect">
            <a:avLst>
              <a:gd name="adj" fmla="val 10616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777038" y="2332077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16FFBB"/>
          </a:solidFill>
          <a:ln/>
        </p:spPr>
      </p:sp>
      <p:sp>
        <p:nvSpPr>
          <p:cNvPr id="9" name="Shape 4"/>
          <p:cNvSpPr/>
          <p:nvPr/>
        </p:nvSpPr>
        <p:spPr>
          <a:xfrm>
            <a:off x="6322219" y="2104668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502598" y="2203490"/>
            <a:ext cx="124420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65" dirty="0"/>
          </a:p>
        </p:txBody>
      </p:sp>
      <p:sp>
        <p:nvSpPr>
          <p:cNvPr id="11" name="Text 6"/>
          <p:cNvSpPr/>
          <p:nvPr/>
        </p:nvSpPr>
        <p:spPr>
          <a:xfrm>
            <a:off x="7751326" y="207764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Emerging Sectors</a:t>
            </a:r>
            <a:endParaRPr lang="en-US" sz="1887" dirty="0"/>
          </a:p>
        </p:txBody>
      </p:sp>
      <p:sp>
        <p:nvSpPr>
          <p:cNvPr id="12" name="Text 7"/>
          <p:cNvSpPr/>
          <p:nvPr/>
        </p:nvSpPr>
        <p:spPr>
          <a:xfrm>
            <a:off x="7751326" y="2506623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e-commerce, renewable energy, and defense sectors have gained prominence in recent years, attracting increased FDI.</a:t>
            </a:r>
            <a:endParaRPr lang="en-US" sz="1699" dirty="0"/>
          </a:p>
        </p:txBody>
      </p:sp>
      <p:sp>
        <p:nvSpPr>
          <p:cNvPr id="13" name="Shape 8"/>
          <p:cNvSpPr/>
          <p:nvPr/>
        </p:nvSpPr>
        <p:spPr>
          <a:xfrm>
            <a:off x="6777038" y="4098250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29DDDA"/>
          </a:solidFill>
          <a:ln/>
        </p:spPr>
      </p:sp>
      <p:sp>
        <p:nvSpPr>
          <p:cNvPr id="14" name="Shape 9"/>
          <p:cNvSpPr/>
          <p:nvPr/>
        </p:nvSpPr>
        <p:spPr>
          <a:xfrm>
            <a:off x="6322219" y="3870841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484858" y="3969663"/>
            <a:ext cx="159901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65" dirty="0"/>
          </a:p>
        </p:txBody>
      </p:sp>
      <p:sp>
        <p:nvSpPr>
          <p:cNvPr id="16" name="Text 11"/>
          <p:cNvSpPr/>
          <p:nvPr/>
        </p:nvSpPr>
        <p:spPr>
          <a:xfrm>
            <a:off x="7751326" y="3843814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Shifting Priorities</a:t>
            </a:r>
            <a:endParaRPr lang="en-US" sz="1887" dirty="0"/>
          </a:p>
        </p:txBody>
      </p:sp>
      <p:sp>
        <p:nvSpPr>
          <p:cNvPr id="17" name="Text 12"/>
          <p:cNvSpPr/>
          <p:nvPr/>
        </p:nvSpPr>
        <p:spPr>
          <a:xfrm>
            <a:off x="7751326" y="4272796"/>
            <a:ext cx="6124099" cy="103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government's focus on Make in India and infrastructure development has led to a rise in FDI in manufacturing and construction.</a:t>
            </a:r>
            <a:endParaRPr lang="en-US" sz="1699" dirty="0"/>
          </a:p>
        </p:txBody>
      </p:sp>
      <p:sp>
        <p:nvSpPr>
          <p:cNvPr id="18" name="Shape 13"/>
          <p:cNvSpPr/>
          <p:nvPr/>
        </p:nvSpPr>
        <p:spPr>
          <a:xfrm>
            <a:off x="6777038" y="6209586"/>
            <a:ext cx="754975" cy="30480"/>
          </a:xfrm>
          <a:prstGeom prst="roundRect">
            <a:avLst>
              <a:gd name="adj" fmla="val 1061652"/>
            </a:avLst>
          </a:prstGeom>
          <a:solidFill>
            <a:srgbClr val="37A7E7"/>
          </a:solidFill>
          <a:ln/>
        </p:spPr>
      </p:sp>
      <p:sp>
        <p:nvSpPr>
          <p:cNvPr id="19" name="Shape 14"/>
          <p:cNvSpPr/>
          <p:nvPr/>
        </p:nvSpPr>
        <p:spPr>
          <a:xfrm>
            <a:off x="6322219" y="5982176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480691" y="6080998"/>
            <a:ext cx="168354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65" dirty="0"/>
          </a:p>
        </p:txBody>
      </p:sp>
      <p:sp>
        <p:nvSpPr>
          <p:cNvPr id="21" name="Text 16"/>
          <p:cNvSpPr/>
          <p:nvPr/>
        </p:nvSpPr>
        <p:spPr>
          <a:xfrm>
            <a:off x="7751326" y="5955149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Changing Landscape</a:t>
            </a:r>
            <a:endParaRPr lang="en-US" sz="1887" dirty="0"/>
          </a:p>
        </p:txBody>
      </p:sp>
      <p:sp>
        <p:nvSpPr>
          <p:cNvPr id="22" name="Text 17"/>
          <p:cNvSpPr/>
          <p:nvPr/>
        </p:nvSpPr>
        <p:spPr>
          <a:xfrm>
            <a:off x="7751326" y="6384131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composition of FDI has evolved, reflecting India's economic transformation and the government's policy changes.</a:t>
            </a:r>
            <a:endParaRPr lang="en-US" sz="1699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796" y="796290"/>
            <a:ext cx="4946690" cy="66369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5571" y="677585"/>
            <a:ext cx="7632859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22"/>
              </a:lnSpc>
              <a:buNone/>
            </a:pPr>
            <a:r>
              <a:rPr lang="en-US" sz="377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Year-wise FDI Analysis (2000-01 to 2016-17)</a:t>
            </a:r>
            <a:endParaRPr lang="en-US" sz="3778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1" y="2200870"/>
            <a:ext cx="1079421" cy="172712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58841" y="2416731"/>
            <a:ext cx="2398871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1"/>
              </a:lnSpc>
              <a:buNone/>
            </a:pPr>
            <a:r>
              <a:rPr lang="en-US" sz="188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Steady Growth</a:t>
            </a:r>
            <a:endParaRPr lang="en-US" sz="1889" dirty="0"/>
          </a:p>
        </p:txBody>
      </p:sp>
      <p:sp>
        <p:nvSpPr>
          <p:cNvPr id="9" name="Text 3"/>
          <p:cNvSpPr/>
          <p:nvPr/>
        </p:nvSpPr>
        <p:spPr>
          <a:xfrm>
            <a:off x="2158841" y="2846070"/>
            <a:ext cx="6229588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FDI inflows have shown a consistent upward trend over the past 17 years, with some fluctuations.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1" y="3927991"/>
            <a:ext cx="1079421" cy="189690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58841" y="4143851"/>
            <a:ext cx="2398871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1"/>
              </a:lnSpc>
              <a:buNone/>
            </a:pPr>
            <a:r>
              <a:rPr lang="en-US" sz="188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Policy Reforms</a:t>
            </a:r>
            <a:endParaRPr lang="en-US" sz="1889" dirty="0"/>
          </a:p>
        </p:txBody>
      </p:sp>
      <p:sp>
        <p:nvSpPr>
          <p:cNvPr id="12" name="Text 5"/>
          <p:cNvSpPr/>
          <p:nvPr/>
        </p:nvSpPr>
        <p:spPr>
          <a:xfrm>
            <a:off x="2158841" y="4573191"/>
            <a:ext cx="6229588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government's initiatives to liberalize the investment climate and improve the ease of doing business have contributed to the growth in FDI.</a:t>
            </a:r>
            <a:endParaRPr lang="en-US" sz="17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1" y="5824895"/>
            <a:ext cx="1079421" cy="172712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58841" y="6040755"/>
            <a:ext cx="2398871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1"/>
              </a:lnSpc>
              <a:buNone/>
            </a:pPr>
            <a:r>
              <a:rPr lang="en-US" sz="188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Global Factors</a:t>
            </a:r>
            <a:endParaRPr lang="en-US" sz="1889" dirty="0"/>
          </a:p>
        </p:txBody>
      </p:sp>
      <p:sp>
        <p:nvSpPr>
          <p:cNvPr id="15" name="Text 7"/>
          <p:cNvSpPr/>
          <p:nvPr/>
        </p:nvSpPr>
        <p:spPr>
          <a:xfrm>
            <a:off x="2158841" y="6470094"/>
            <a:ext cx="6229588" cy="690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2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Macroeconomic conditions, both domestic and international, have influenced the fluctuations in annual FDI inflows.</a:t>
            </a:r>
            <a:endParaRPr lang="en-US" sz="1700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341" y="1928217"/>
            <a:ext cx="4983599" cy="437316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3778" y="1154906"/>
            <a:ext cx="7068383" cy="558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98"/>
              </a:lnSpc>
              <a:buNone/>
            </a:pPr>
            <a:r>
              <a:rPr lang="en-US" sz="351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Fluctuations in Annual FDI Inflows</a:t>
            </a:r>
            <a:endParaRPr lang="en-US" sz="3519" dirty="0"/>
          </a:p>
        </p:txBody>
      </p:sp>
      <p:sp>
        <p:nvSpPr>
          <p:cNvPr id="7" name="Shape 2"/>
          <p:cNvSpPr/>
          <p:nvPr/>
        </p:nvSpPr>
        <p:spPr>
          <a:xfrm>
            <a:off x="993934" y="2015014"/>
            <a:ext cx="22860" cy="5059561"/>
          </a:xfrm>
          <a:prstGeom prst="roundRect">
            <a:avLst>
              <a:gd name="adj" fmla="val 13194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208723" y="2456021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16FFBB"/>
          </a:solidFill>
          <a:ln/>
        </p:spPr>
      </p:sp>
      <p:sp>
        <p:nvSpPr>
          <p:cNvPr id="9" name="Shape 4"/>
          <p:cNvSpPr/>
          <p:nvPr/>
        </p:nvSpPr>
        <p:spPr>
          <a:xfrm>
            <a:off x="779145" y="2241233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47380" y="2333387"/>
            <a:ext cx="115967" cy="26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211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111" dirty="0"/>
          </a:p>
        </p:txBody>
      </p:sp>
      <p:sp>
        <p:nvSpPr>
          <p:cNvPr id="11" name="Text 6"/>
          <p:cNvSpPr/>
          <p:nvPr/>
        </p:nvSpPr>
        <p:spPr>
          <a:xfrm>
            <a:off x="2111216" y="2215991"/>
            <a:ext cx="2234208" cy="279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99"/>
              </a:lnSpc>
              <a:buNone/>
            </a:pPr>
            <a:r>
              <a:rPr lang="en-US" sz="175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Global Recession</a:t>
            </a:r>
            <a:endParaRPr lang="en-US" sz="1759" dirty="0"/>
          </a:p>
        </p:txBody>
      </p:sp>
      <p:sp>
        <p:nvSpPr>
          <p:cNvPr id="12" name="Text 7"/>
          <p:cNvSpPr/>
          <p:nvPr/>
        </p:nvSpPr>
        <p:spPr>
          <a:xfrm>
            <a:off x="2111216" y="2615922"/>
            <a:ext cx="6329005" cy="643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global financial crisis of 2008-09 led to a temporary dip in FDI, as international investors adopted a more cautious approach.</a:t>
            </a:r>
            <a:endParaRPr lang="en-US" sz="1583" dirty="0"/>
          </a:p>
        </p:txBody>
      </p:sp>
      <p:sp>
        <p:nvSpPr>
          <p:cNvPr id="13" name="Shape 8"/>
          <p:cNvSpPr/>
          <p:nvPr/>
        </p:nvSpPr>
        <p:spPr>
          <a:xfrm>
            <a:off x="1208723" y="4102298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29DDDA"/>
          </a:solidFill>
          <a:ln/>
        </p:spPr>
      </p:sp>
      <p:sp>
        <p:nvSpPr>
          <p:cNvPr id="14" name="Shape 9"/>
          <p:cNvSpPr/>
          <p:nvPr/>
        </p:nvSpPr>
        <p:spPr>
          <a:xfrm>
            <a:off x="779145" y="3887510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30831" y="3979664"/>
            <a:ext cx="149066" cy="26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211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111" dirty="0"/>
          </a:p>
        </p:txBody>
      </p:sp>
      <p:sp>
        <p:nvSpPr>
          <p:cNvPr id="16" name="Text 11"/>
          <p:cNvSpPr/>
          <p:nvPr/>
        </p:nvSpPr>
        <p:spPr>
          <a:xfrm>
            <a:off x="2111216" y="3862268"/>
            <a:ext cx="2234208" cy="279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99"/>
              </a:lnSpc>
              <a:buNone/>
            </a:pPr>
            <a:r>
              <a:rPr lang="en-US" sz="175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Policy Initiatives</a:t>
            </a:r>
            <a:endParaRPr lang="en-US" sz="1759" dirty="0"/>
          </a:p>
        </p:txBody>
      </p:sp>
      <p:sp>
        <p:nvSpPr>
          <p:cNvPr id="17" name="Text 12"/>
          <p:cNvSpPr/>
          <p:nvPr/>
        </p:nvSpPr>
        <p:spPr>
          <a:xfrm>
            <a:off x="2111216" y="4262199"/>
            <a:ext cx="6329005" cy="643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government's efforts to streamline regulations and improve the investment climate have helped to maintain a steady upward trend in FDI.</a:t>
            </a:r>
            <a:endParaRPr lang="en-US" sz="1583" dirty="0"/>
          </a:p>
        </p:txBody>
      </p:sp>
      <p:sp>
        <p:nvSpPr>
          <p:cNvPr id="18" name="Shape 13"/>
          <p:cNvSpPr/>
          <p:nvPr/>
        </p:nvSpPr>
        <p:spPr>
          <a:xfrm>
            <a:off x="1208723" y="5748576"/>
            <a:ext cx="703778" cy="22860"/>
          </a:xfrm>
          <a:prstGeom prst="roundRect">
            <a:avLst>
              <a:gd name="adj" fmla="val 1319456"/>
            </a:avLst>
          </a:prstGeom>
          <a:solidFill>
            <a:srgbClr val="37A7E7"/>
          </a:solidFill>
          <a:ln/>
        </p:spPr>
      </p:sp>
      <p:sp>
        <p:nvSpPr>
          <p:cNvPr id="19" name="Shape 14"/>
          <p:cNvSpPr/>
          <p:nvPr/>
        </p:nvSpPr>
        <p:spPr>
          <a:xfrm>
            <a:off x="779145" y="5533787"/>
            <a:ext cx="452437" cy="452438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26902" y="5625941"/>
            <a:ext cx="156924" cy="268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211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111" dirty="0"/>
          </a:p>
        </p:txBody>
      </p:sp>
      <p:sp>
        <p:nvSpPr>
          <p:cNvPr id="21" name="Text 16"/>
          <p:cNvSpPr/>
          <p:nvPr/>
        </p:nvSpPr>
        <p:spPr>
          <a:xfrm>
            <a:off x="2111216" y="5508546"/>
            <a:ext cx="2234208" cy="279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99"/>
              </a:lnSpc>
              <a:buNone/>
            </a:pPr>
            <a:r>
              <a:rPr lang="en-US" sz="175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Sectoral Shifts</a:t>
            </a:r>
            <a:endParaRPr lang="en-US" sz="1759" dirty="0"/>
          </a:p>
        </p:txBody>
      </p:sp>
      <p:sp>
        <p:nvSpPr>
          <p:cNvPr id="22" name="Text 17"/>
          <p:cNvSpPr/>
          <p:nvPr/>
        </p:nvSpPr>
        <p:spPr>
          <a:xfrm>
            <a:off x="2111216" y="5908477"/>
            <a:ext cx="6329005" cy="9651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33"/>
              </a:lnSpc>
              <a:buNone/>
            </a:pPr>
            <a:r>
              <a:rPr lang="en-US" sz="158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changing composition of FDI, with some sectors gaining prominence while others decline, has contributed to the fluctuations in annual inflows.</a:t>
            </a:r>
            <a:endParaRPr lang="en-US" sz="1583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436" y="2712006"/>
            <a:ext cx="4987409" cy="28054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8421" y="1310045"/>
            <a:ext cx="6351865" cy="554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65"/>
              </a:lnSpc>
              <a:buNone/>
            </a:pPr>
            <a:r>
              <a:rPr lang="en-US" sz="349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Factors Influencing FDI in India</a:t>
            </a:r>
            <a:endParaRPr lang="en-US" sz="3492" dirty="0"/>
          </a:p>
        </p:txBody>
      </p:sp>
      <p:sp>
        <p:nvSpPr>
          <p:cNvPr id="7" name="Shape 2"/>
          <p:cNvSpPr/>
          <p:nvPr/>
        </p:nvSpPr>
        <p:spPr>
          <a:xfrm>
            <a:off x="698421" y="2163723"/>
            <a:ext cx="3773805" cy="2118479"/>
          </a:xfrm>
          <a:prstGeom prst="roundRect">
            <a:avLst>
              <a:gd name="adj" fmla="val 1413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20829" y="2386132"/>
            <a:ext cx="2217539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Economic Reforms</a:t>
            </a:r>
            <a:endParaRPr lang="en-US" sz="1746" dirty="0"/>
          </a:p>
        </p:txBody>
      </p:sp>
      <p:sp>
        <p:nvSpPr>
          <p:cNvPr id="9" name="Text 4"/>
          <p:cNvSpPr/>
          <p:nvPr/>
        </p:nvSpPr>
        <p:spPr>
          <a:xfrm>
            <a:off x="920829" y="2782967"/>
            <a:ext cx="3328988" cy="12768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157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India's ongoing economic liberalization, with policies to promote investment, has been a key driver of FDI.</a:t>
            </a:r>
            <a:endParaRPr lang="en-US" sz="1571" dirty="0"/>
          </a:p>
        </p:txBody>
      </p:sp>
      <p:sp>
        <p:nvSpPr>
          <p:cNvPr id="10" name="Shape 5"/>
          <p:cNvSpPr/>
          <p:nvPr/>
        </p:nvSpPr>
        <p:spPr>
          <a:xfrm>
            <a:off x="4671774" y="2163723"/>
            <a:ext cx="3773805" cy="2118479"/>
          </a:xfrm>
          <a:prstGeom prst="roundRect">
            <a:avLst>
              <a:gd name="adj" fmla="val 1413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4894183" y="2386132"/>
            <a:ext cx="2217539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Market Potential</a:t>
            </a:r>
            <a:endParaRPr lang="en-US" sz="1746" dirty="0"/>
          </a:p>
        </p:txBody>
      </p:sp>
      <p:sp>
        <p:nvSpPr>
          <p:cNvPr id="12" name="Text 7"/>
          <p:cNvSpPr/>
          <p:nvPr/>
        </p:nvSpPr>
        <p:spPr>
          <a:xfrm>
            <a:off x="4894183" y="2782967"/>
            <a:ext cx="3328988" cy="12768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157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India's large and growing consumer base, along with its expanding middle class, has made it an attractive destination for foreign investors.</a:t>
            </a:r>
            <a:endParaRPr lang="en-US" sz="1571" dirty="0"/>
          </a:p>
        </p:txBody>
      </p:sp>
      <p:sp>
        <p:nvSpPr>
          <p:cNvPr id="13" name="Shape 8"/>
          <p:cNvSpPr/>
          <p:nvPr/>
        </p:nvSpPr>
        <p:spPr>
          <a:xfrm>
            <a:off x="698421" y="4481751"/>
            <a:ext cx="3773805" cy="2437686"/>
          </a:xfrm>
          <a:prstGeom prst="roundRect">
            <a:avLst>
              <a:gd name="adj" fmla="val 1228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20829" y="4704159"/>
            <a:ext cx="2217539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Skilled Workforce</a:t>
            </a:r>
            <a:endParaRPr lang="en-US" sz="1746" dirty="0"/>
          </a:p>
        </p:txBody>
      </p:sp>
      <p:sp>
        <p:nvSpPr>
          <p:cNvPr id="15" name="Text 10"/>
          <p:cNvSpPr/>
          <p:nvPr/>
        </p:nvSpPr>
        <p:spPr>
          <a:xfrm>
            <a:off x="920829" y="5100995"/>
            <a:ext cx="3328988" cy="12768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157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India's abundance of skilled and cost-competitive labor, particularly in the technology and services sectors, has been a significant draw for FDI.</a:t>
            </a:r>
            <a:endParaRPr lang="en-US" sz="1571" dirty="0"/>
          </a:p>
        </p:txBody>
      </p:sp>
      <p:sp>
        <p:nvSpPr>
          <p:cNvPr id="16" name="Shape 11"/>
          <p:cNvSpPr/>
          <p:nvPr/>
        </p:nvSpPr>
        <p:spPr>
          <a:xfrm>
            <a:off x="4671774" y="4481751"/>
            <a:ext cx="3773805" cy="2437686"/>
          </a:xfrm>
          <a:prstGeom prst="roundRect">
            <a:avLst>
              <a:gd name="adj" fmla="val 1228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4894183" y="4704159"/>
            <a:ext cx="2217539" cy="277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3"/>
              </a:lnSpc>
              <a:buNone/>
            </a:pPr>
            <a:r>
              <a:rPr lang="en-US" sz="174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Favorable Policies</a:t>
            </a:r>
            <a:endParaRPr lang="en-US" sz="1746" dirty="0"/>
          </a:p>
        </p:txBody>
      </p:sp>
      <p:sp>
        <p:nvSpPr>
          <p:cNvPr id="18" name="Text 13"/>
          <p:cNvSpPr/>
          <p:nvPr/>
        </p:nvSpPr>
        <p:spPr>
          <a:xfrm>
            <a:off x="4894183" y="5100995"/>
            <a:ext cx="3328988" cy="1596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14"/>
              </a:lnSpc>
              <a:buNone/>
            </a:pPr>
            <a:r>
              <a:rPr lang="en-US" sz="157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government's efforts to simplify regulations, improve infrastructure, and provide incentives have made India a more investor-friendly destination.</a:t>
            </a:r>
            <a:endParaRPr lang="en-US" sz="1571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962" y="2817257"/>
            <a:ext cx="4958477" cy="25949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8902" y="1381125"/>
            <a:ext cx="6853118" cy="586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18"/>
              </a:lnSpc>
              <a:buNone/>
            </a:pPr>
            <a:r>
              <a:rPr lang="en-US" sz="369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Key Takeaways</a:t>
            </a:r>
            <a:endParaRPr lang="en-US" sz="3694" dirty="0"/>
          </a:p>
        </p:txBody>
      </p:sp>
      <p:sp>
        <p:nvSpPr>
          <p:cNvPr id="7" name="Shape 2"/>
          <p:cNvSpPr/>
          <p:nvPr/>
        </p:nvSpPr>
        <p:spPr>
          <a:xfrm>
            <a:off x="738902" y="2521506"/>
            <a:ext cx="474940" cy="47494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15472" y="2618184"/>
            <a:ext cx="121801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16" dirty="0"/>
          </a:p>
        </p:txBody>
      </p:sp>
      <p:sp>
        <p:nvSpPr>
          <p:cNvPr id="9" name="Text 4"/>
          <p:cNvSpPr/>
          <p:nvPr/>
        </p:nvSpPr>
        <p:spPr>
          <a:xfrm>
            <a:off x="1424940" y="2521506"/>
            <a:ext cx="2345650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Sustained Growth</a:t>
            </a:r>
            <a:endParaRPr lang="en-US" sz="1847" dirty="0"/>
          </a:p>
        </p:txBody>
      </p:sp>
      <p:sp>
        <p:nvSpPr>
          <p:cNvPr id="10" name="Text 5"/>
          <p:cNvSpPr/>
          <p:nvPr/>
        </p:nvSpPr>
        <p:spPr>
          <a:xfrm>
            <a:off x="1424940" y="2941201"/>
            <a:ext cx="3041571" cy="1350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FDI inflows to India have shown a steady upward trend, reflecting the country's appeal as a global investment destination.</a:t>
            </a:r>
            <a:endParaRPr lang="en-US" sz="1662" dirty="0"/>
          </a:p>
        </p:txBody>
      </p:sp>
      <p:sp>
        <p:nvSpPr>
          <p:cNvPr id="11" name="Shape 6"/>
          <p:cNvSpPr/>
          <p:nvPr/>
        </p:nvSpPr>
        <p:spPr>
          <a:xfrm>
            <a:off x="4677608" y="2521506"/>
            <a:ext cx="474940" cy="47494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36795" y="2618184"/>
            <a:ext cx="156567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16" dirty="0"/>
          </a:p>
        </p:txBody>
      </p:sp>
      <p:sp>
        <p:nvSpPr>
          <p:cNvPr id="13" name="Text 8"/>
          <p:cNvSpPr/>
          <p:nvPr/>
        </p:nvSpPr>
        <p:spPr>
          <a:xfrm>
            <a:off x="5363647" y="2521506"/>
            <a:ext cx="2345650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Diverse Sectors</a:t>
            </a:r>
            <a:endParaRPr lang="en-US" sz="1847" dirty="0"/>
          </a:p>
        </p:txBody>
      </p:sp>
      <p:sp>
        <p:nvSpPr>
          <p:cNvPr id="14" name="Text 9"/>
          <p:cNvSpPr/>
          <p:nvPr/>
        </p:nvSpPr>
        <p:spPr>
          <a:xfrm>
            <a:off x="5363647" y="2941201"/>
            <a:ext cx="3041571" cy="1350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FDI has flowed into a wide range of industries, showcasing the breadth and depth of India's economy.</a:t>
            </a:r>
            <a:endParaRPr lang="en-US" sz="1662" dirty="0"/>
          </a:p>
        </p:txBody>
      </p:sp>
      <p:sp>
        <p:nvSpPr>
          <p:cNvPr id="15" name="Shape 10"/>
          <p:cNvSpPr/>
          <p:nvPr/>
        </p:nvSpPr>
        <p:spPr>
          <a:xfrm>
            <a:off x="738902" y="4740354"/>
            <a:ext cx="474940" cy="47494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93921" y="4837033"/>
            <a:ext cx="164902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16" dirty="0"/>
          </a:p>
        </p:txBody>
      </p:sp>
      <p:sp>
        <p:nvSpPr>
          <p:cNvPr id="17" name="Text 12"/>
          <p:cNvSpPr/>
          <p:nvPr/>
        </p:nvSpPr>
        <p:spPr>
          <a:xfrm>
            <a:off x="1424940" y="4740354"/>
            <a:ext cx="2345650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Policy Reforms</a:t>
            </a:r>
            <a:endParaRPr lang="en-US" sz="1847" dirty="0"/>
          </a:p>
        </p:txBody>
      </p:sp>
      <p:sp>
        <p:nvSpPr>
          <p:cNvPr id="18" name="Text 13"/>
          <p:cNvSpPr/>
          <p:nvPr/>
        </p:nvSpPr>
        <p:spPr>
          <a:xfrm>
            <a:off x="1424940" y="5160050"/>
            <a:ext cx="3041571" cy="1350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government's efforts to improve the investment climate have played a crucial role in attracting and retaining FDI.</a:t>
            </a:r>
            <a:endParaRPr lang="en-US" sz="1662" dirty="0"/>
          </a:p>
        </p:txBody>
      </p:sp>
      <p:sp>
        <p:nvSpPr>
          <p:cNvPr id="19" name="Shape 14"/>
          <p:cNvSpPr/>
          <p:nvPr/>
        </p:nvSpPr>
        <p:spPr>
          <a:xfrm>
            <a:off x="4677608" y="4740354"/>
            <a:ext cx="474940" cy="474940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4835485" y="4837033"/>
            <a:ext cx="159068" cy="281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6"/>
              </a:lnSpc>
              <a:buNone/>
            </a:pPr>
            <a:r>
              <a:rPr lang="en-US" sz="221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216" dirty="0"/>
          </a:p>
        </p:txBody>
      </p:sp>
      <p:sp>
        <p:nvSpPr>
          <p:cNvPr id="21" name="Text 16"/>
          <p:cNvSpPr/>
          <p:nvPr/>
        </p:nvSpPr>
        <p:spPr>
          <a:xfrm>
            <a:off x="5363647" y="4740354"/>
            <a:ext cx="2345650" cy="29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9"/>
              </a:lnSpc>
              <a:buNone/>
            </a:pPr>
            <a:r>
              <a:rPr lang="en-US" sz="184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Future Potential</a:t>
            </a:r>
            <a:endParaRPr lang="en-US" sz="1847" dirty="0"/>
          </a:p>
        </p:txBody>
      </p:sp>
      <p:sp>
        <p:nvSpPr>
          <p:cNvPr id="22" name="Text 17"/>
          <p:cNvSpPr/>
          <p:nvPr/>
        </p:nvSpPr>
        <p:spPr>
          <a:xfrm>
            <a:off x="5363647" y="5160050"/>
            <a:ext cx="3041571" cy="1688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With continued policy reforms and economic growth, India is poised to attract even more foreign direct investment in the years to come.</a:t>
            </a:r>
            <a:endParaRPr lang="en-US" sz="1662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2024-08-12T10:27:28Z</dcterms:created>
  <dcterms:modified xsi:type="dcterms:W3CDTF">2024-08-12T10:27:28Z</dcterms:modified>
</cp:coreProperties>
</file>